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handoutMasterIdLst>
    <p:handoutMasterId r:id="rId35"/>
  </p:handout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91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9" r:id="rId22"/>
    <p:sldId id="278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D0"/>
    <a:srgbClr val="FF00FF"/>
    <a:srgbClr val="FFFF00"/>
    <a:srgbClr val="008000"/>
    <a:srgbClr val="006600"/>
    <a:srgbClr val="FF66FF"/>
    <a:srgbClr val="FF66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39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606CC64-575F-4720-BAB1-09673B0B8EEA}" type="datetime1">
              <a:rPr lang="en-GB"/>
              <a:pPr/>
              <a:t>23/04/2015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258EB2F-0B5C-4E1C-8AEF-B88ED3C1C5F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289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B1B8E-3847-44D9-A403-B345D6092689}" type="datetime1">
              <a:rPr lang="en-GB" smtClean="0"/>
              <a:pPr/>
              <a:t>23/04/2015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0FE27-0F56-4C7F-8D4F-A3D0BB9D9EA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246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5ED8E-77AB-4403-8BDC-249BD058E7C6}" type="datetime1">
              <a:rPr lang="en-GB" smtClean="0"/>
              <a:pPr/>
              <a:t>23/04/2015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1A3B-E941-454D-8488-94EA1F283B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21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FF0D4-3EA5-44C7-B91E-F0ACE728A656}" type="datetime1">
              <a:rPr lang="en-GB" smtClean="0"/>
              <a:pPr/>
              <a:t>23/04/2015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4E6BB-2820-48F6-B71F-7D2C488604C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762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2487-E345-480A-8DC1-0BCCFAD106D0}" type="datetime1">
              <a:rPr lang="en-GB" smtClean="0"/>
              <a:pPr/>
              <a:t>23/04/2015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D51F2-966E-4620-8017-9AEDB9017FA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151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71A03-02CC-491D-90E9-2E1B58B79E0D}" type="datetime1">
              <a:rPr lang="en-GB" smtClean="0"/>
              <a:pPr/>
              <a:t>23/04/2015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6D305-588F-4FA1-AAC5-CCE4C85FA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76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C425-B84D-410A-ABF7-59F0098193D3}" type="datetime1">
              <a:rPr lang="en-GB" smtClean="0"/>
              <a:pPr/>
              <a:t>23/04/2015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5B7F-0BA5-401D-B42F-6C3246BAC4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10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526E2-909C-4D64-B430-F8CEC599BE6B}" type="datetime1">
              <a:rPr lang="en-GB" smtClean="0"/>
              <a:pPr/>
              <a:t>23/04/2015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011C5-193D-450C-8063-C356677B2EE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155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57330-9B43-4180-A47A-EAB7AB5E4C01}" type="datetime1">
              <a:rPr lang="en-GB" smtClean="0"/>
              <a:pPr/>
              <a:t>23/04/2015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B499D-41D1-4B58-8F41-F508E7B93E9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78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168B4-8C9E-4A06-9A47-2601CFD0C4F0}" type="datetime1">
              <a:rPr lang="en-GB" smtClean="0"/>
              <a:pPr/>
              <a:t>23/04/2015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44F66-E954-44F4-8078-75642E6F5C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8567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3662D-3763-4BB7-A1EC-90F384EE898B}" type="datetime1">
              <a:rPr lang="en-GB" smtClean="0"/>
              <a:pPr/>
              <a:t>23/04/2015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20352-14A4-47A8-BDA4-F91D35328D0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660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841E1-C0A5-4101-8A01-B7C586066880}" type="datetime1">
              <a:rPr lang="en-GB" smtClean="0"/>
              <a:pPr/>
              <a:t>23/04/2015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56B35-9167-4FEF-894B-2E74FD795D8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435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F6691-1B65-4C4E-A861-3E4B398AB202}" type="datetime1">
              <a:rPr lang="en-GB" smtClean="0"/>
              <a:pPr/>
              <a:t>23/04/2015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10B98-4A45-4DD1-841A-0EBFD0A7CB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202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us.org.uk/" TargetMode="External"/><Relationship Id="rId2" Type="http://schemas.openxmlformats.org/officeDocument/2006/relationships/hyperlink" Target="http://www.sparqs.ac.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stephanie.millar@sparqs.ac.uk" TargetMode="External"/><Relationship Id="rId2" Type="http://schemas.openxmlformats.org/officeDocument/2006/relationships/hyperlink" Target="http://www.sparqs.ac.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stephanie.millar@sparqs.ac.uk" TargetMode="External"/><Relationship Id="rId2" Type="http://schemas.openxmlformats.org/officeDocument/2006/relationships/hyperlink" Target="http://www.sparqs.ac.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ahamilton@borderscollege.ac.uk" TargetMode="External"/><Relationship Id="rId2" Type="http://schemas.openxmlformats.org/officeDocument/2006/relationships/hyperlink" Target="mailto:hchisholm@borderscollege.ac.u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90872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Introductory Level </a:t>
            </a:r>
            <a:br>
              <a:rPr lang="en-GB" dirty="0" smtClean="0"/>
            </a:br>
            <a:r>
              <a:rPr lang="en-GB" dirty="0" smtClean="0"/>
              <a:t>Course Rep Training</a:t>
            </a:r>
            <a:r>
              <a:rPr lang="en-GB" sz="4000" dirty="0" smtClean="0"/>
              <a:t/>
            </a:r>
            <a:br>
              <a:rPr lang="en-GB" sz="4000" dirty="0" smtClean="0"/>
            </a:br>
            <a:endParaRPr lang="en-GB" dirty="0" smtClean="0"/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576" y="4869160"/>
            <a:ext cx="7773988" cy="1447800"/>
          </a:xfrm>
        </p:spPr>
        <p:txBody>
          <a:bodyPr>
            <a:normAutofit/>
          </a:bodyPr>
          <a:lstStyle/>
          <a:p>
            <a:pPr algn="l"/>
            <a:r>
              <a:rPr lang="en-GB" dirty="0" smtClean="0"/>
              <a:t>Helen Chisholm </a:t>
            </a:r>
          </a:p>
          <a:p>
            <a:pPr algn="l"/>
            <a:r>
              <a:rPr lang="en-GB" dirty="0" smtClean="0"/>
              <a:t>Amy Hamilton</a:t>
            </a:r>
          </a:p>
          <a:p>
            <a:pPr eaLnBrk="1" hangingPunct="1"/>
            <a:endParaRPr lang="en-GB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901" y="2204864"/>
            <a:ext cx="2304256" cy="28427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63691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GB" sz="9600" dirty="0" smtClean="0"/>
              <a:t>Dominoes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36986" cy="17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326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608368"/>
            <a:ext cx="1680274" cy="8401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74274" y="2914275"/>
            <a:ext cx="1404471" cy="18800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796136" y="2982761"/>
            <a:ext cx="868712" cy="1800202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07869" y="3028438"/>
            <a:ext cx="1680274" cy="840137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084917" y="3028436"/>
            <a:ext cx="840136" cy="168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17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916832"/>
            <a:ext cx="4369864" cy="3605138"/>
          </a:xfrm>
        </p:spPr>
      </p:pic>
    </p:spTree>
    <p:extLst>
      <p:ext uri="{BB962C8B-B14F-4D97-AF65-F5344CB8AC3E}">
        <p14:creationId xmlns:p14="http://schemas.microsoft.com/office/powerpoint/2010/main" val="3608470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550" y="4570809"/>
            <a:ext cx="1680274" cy="84013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43065" y="4050866"/>
            <a:ext cx="1404471" cy="18800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296002" y="4090775"/>
            <a:ext cx="868712" cy="1800202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69495" y="3345013"/>
            <a:ext cx="1680274" cy="8401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11046" y="1590487"/>
            <a:ext cx="868712" cy="180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59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Attending </a:t>
            </a:r>
            <a:br>
              <a:rPr lang="en-GB" dirty="0" smtClean="0"/>
            </a:br>
            <a:r>
              <a:rPr lang="en-GB" dirty="0" smtClean="0"/>
              <a:t>Faculty Council meetings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Think about what you would do:</a:t>
            </a:r>
          </a:p>
          <a:p>
            <a:pPr marL="0" indent="0">
              <a:buNone/>
            </a:pPr>
            <a:endParaRPr lang="en-GB" sz="2800" dirty="0" smtClean="0"/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en-GB" b="1" dirty="0" smtClean="0"/>
              <a:t>Before </a:t>
            </a:r>
            <a:r>
              <a:rPr lang="en-GB" dirty="0" smtClean="0"/>
              <a:t>you to go to the meeting?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en-GB" b="1" dirty="0" smtClean="0"/>
              <a:t>During</a:t>
            </a:r>
            <a:r>
              <a:rPr lang="en-GB" dirty="0" smtClean="0"/>
              <a:t> the meeting?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en-GB" b="1" dirty="0" smtClean="0"/>
              <a:t>After</a:t>
            </a:r>
            <a:r>
              <a:rPr lang="en-GB" dirty="0" smtClean="0"/>
              <a:t> the meeting?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" y="0"/>
            <a:ext cx="1436986" cy="17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561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/>
              <a:t>Before</a:t>
            </a:r>
            <a:r>
              <a:rPr lang="en-GB" sz="4000" dirty="0" smtClean="0"/>
              <a:t> a meeting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GB" sz="3000" dirty="0" smtClean="0"/>
              <a:t>Where and when is the meeting going to take place?</a:t>
            </a:r>
          </a:p>
          <a:p>
            <a:r>
              <a:rPr lang="en-GB" sz="3000" dirty="0" smtClean="0"/>
              <a:t>Find out what your classmates think about their learning experience.</a:t>
            </a:r>
          </a:p>
          <a:p>
            <a:r>
              <a:rPr lang="en-GB" sz="3000" dirty="0" smtClean="0"/>
              <a:t>Is there anything you want to put on the agenda? Get in touch with the Chair/Administrator.</a:t>
            </a:r>
          </a:p>
          <a:p>
            <a:r>
              <a:rPr lang="en-GB" sz="3000" dirty="0" smtClean="0"/>
              <a:t>Read any of the papers that have been sent round, including the previous meeting’s minutes. </a:t>
            </a:r>
          </a:p>
          <a:p>
            <a:r>
              <a:rPr lang="en-GB" sz="3000" dirty="0" smtClean="0"/>
              <a:t>Speak to other Class Reps.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36986" cy="17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491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Gathering student opinion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GB" sz="2800" dirty="0" smtClean="0"/>
              <a:t>Hands up before/after class </a:t>
            </a:r>
          </a:p>
          <a:p>
            <a:r>
              <a:rPr lang="en-GB" sz="2800" dirty="0" smtClean="0"/>
              <a:t>Emails</a:t>
            </a:r>
          </a:p>
          <a:p>
            <a:r>
              <a:rPr lang="en-GB" sz="2800" dirty="0" smtClean="0"/>
              <a:t>Face to face chats</a:t>
            </a:r>
          </a:p>
          <a:p>
            <a:r>
              <a:rPr lang="en-GB" sz="2800" dirty="0" smtClean="0"/>
              <a:t>Online spaces:</a:t>
            </a:r>
          </a:p>
          <a:p>
            <a:pPr marL="993775" lvl="1" indent="-268288"/>
            <a:r>
              <a:rPr lang="en-GB" dirty="0" smtClean="0"/>
              <a:t>Facebook</a:t>
            </a:r>
          </a:p>
          <a:p>
            <a:pPr marL="993775" lvl="1" indent="-268288"/>
            <a:r>
              <a:rPr lang="en-GB" dirty="0" smtClean="0"/>
              <a:t>Twitter</a:t>
            </a:r>
          </a:p>
          <a:p>
            <a:pPr marL="993775" lvl="1" indent="-268288"/>
            <a:r>
              <a:rPr lang="en-GB" dirty="0" smtClean="0"/>
              <a:t>Virtual Learning Environments (VLE)</a:t>
            </a:r>
          </a:p>
          <a:p>
            <a:r>
              <a:rPr lang="en-GB" sz="2800" dirty="0" smtClean="0"/>
              <a:t>Surveys</a:t>
            </a:r>
          </a:p>
          <a:p>
            <a:r>
              <a:rPr lang="en-GB" sz="2800" dirty="0" smtClean="0"/>
              <a:t>Post it notes in tutorials</a:t>
            </a:r>
          </a:p>
          <a:p>
            <a:r>
              <a:rPr lang="en-GB" sz="2800" dirty="0" smtClean="0"/>
              <a:t>Comment boxes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36986" cy="17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517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/>
              <a:t>During</a:t>
            </a:r>
            <a:r>
              <a:rPr lang="en-GB" sz="4000" dirty="0" smtClean="0"/>
              <a:t> a meeting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GB" sz="3000" dirty="0" smtClean="0"/>
              <a:t>Always be on time, if you are going to be late let the Chair/Administrator know before the meeting.</a:t>
            </a:r>
          </a:p>
          <a:p>
            <a:r>
              <a:rPr lang="en-GB" sz="3000" dirty="0" smtClean="0"/>
              <a:t>Take a pen and paper for notes. </a:t>
            </a:r>
          </a:p>
          <a:p>
            <a:r>
              <a:rPr lang="en-GB" sz="3000" dirty="0" smtClean="0"/>
              <a:t>Sit where the chair can see you and raise your hand to indicate you want to contribute. </a:t>
            </a:r>
          </a:p>
          <a:p>
            <a:r>
              <a:rPr lang="en-GB" sz="3000" dirty="0" smtClean="0"/>
              <a:t>Ask questions if you do not understand anything.</a:t>
            </a:r>
          </a:p>
          <a:p>
            <a:r>
              <a:rPr lang="en-GB" sz="3000" dirty="0" smtClean="0"/>
              <a:t>Support other Class Reps in the meeting.</a:t>
            </a:r>
          </a:p>
          <a:p>
            <a:r>
              <a:rPr lang="en-GB" sz="3000" dirty="0" smtClean="0"/>
              <a:t>Remember the A, B, C and D of effective feedback.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36986" cy="17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751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307335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 smtClean="0"/>
              <a:t>The </a:t>
            </a:r>
            <a:r>
              <a:rPr lang="en-GB" sz="4000" dirty="0" smtClean="0">
                <a:solidFill>
                  <a:srgbClr val="FF0000"/>
                </a:solidFill>
              </a:rPr>
              <a:t>A</a:t>
            </a:r>
            <a:r>
              <a:rPr lang="en-GB" sz="4000" dirty="0" smtClean="0"/>
              <a:t>,</a:t>
            </a:r>
            <a:r>
              <a:rPr lang="en-GB" sz="4000" dirty="0" smtClean="0">
                <a:solidFill>
                  <a:schemeClr val="bg2">
                    <a:lumMod val="25000"/>
                  </a:schemeClr>
                </a:solidFill>
              </a:rPr>
              <a:t>B</a:t>
            </a:r>
            <a:r>
              <a:rPr lang="en-GB" sz="4000" dirty="0" smtClean="0"/>
              <a:t>,</a:t>
            </a:r>
            <a:r>
              <a:rPr lang="en-GB" sz="4000" dirty="0" smtClean="0">
                <a:solidFill>
                  <a:srgbClr val="00FF00"/>
                </a:solidFill>
              </a:rPr>
              <a:t>C</a:t>
            </a:r>
            <a:r>
              <a:rPr lang="en-GB" sz="4000" dirty="0" smtClean="0"/>
              <a:t>,</a:t>
            </a:r>
            <a:r>
              <a:rPr lang="en-GB" sz="4000" dirty="0" smtClean="0">
                <a:solidFill>
                  <a:srgbClr val="FF9900"/>
                </a:solidFill>
              </a:rPr>
              <a:t>D </a:t>
            </a:r>
            <a:r>
              <a:rPr lang="en-GB" sz="4000" dirty="0" smtClean="0"/>
              <a:t>of Effective Feedback</a:t>
            </a:r>
            <a:endParaRPr lang="en-GB" sz="4000" dirty="0"/>
          </a:p>
        </p:txBody>
      </p:sp>
      <p:pic>
        <p:nvPicPr>
          <p:cNvPr id="4" name="Picture 2" descr="W:\NDS\Communications\Images &amp; Graphics\CRT\Effective feedbac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904" y="2087721"/>
            <a:ext cx="5346192" cy="355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573"/>
            <a:ext cx="1436986" cy="17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889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13728" y="3262516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4000" b="1" dirty="0" smtClean="0"/>
              <a:t>K</a:t>
            </a:r>
            <a:endParaRPr lang="en-GB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62678" y="3970402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I</a:t>
            </a:r>
            <a:endParaRPr lang="en-GB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91921" y="4665330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S</a:t>
            </a:r>
            <a:endParaRPr lang="en-GB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86478" y="5373216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S</a:t>
            </a:r>
            <a:endParaRPr lang="en-GB" sz="4000" b="1" dirty="0"/>
          </a:p>
        </p:txBody>
      </p:sp>
      <p:pic>
        <p:nvPicPr>
          <p:cNvPr id="8" name="Picture 2" descr="C:\Documents and Settings\HChis\Local Settings\Temporary Internet Files\Content.IE5\NXOPSOO6\MC90043437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5512" y="3861048"/>
            <a:ext cx="1831975" cy="131127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229100" y="3131720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7030A0"/>
                </a:solidFill>
              </a:rPr>
              <a:t>keep</a:t>
            </a:r>
            <a:endParaRPr lang="en-GB" sz="4000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29100" y="3861048"/>
            <a:ext cx="2516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7030A0"/>
                </a:solidFill>
              </a:rPr>
              <a:t>improve</a:t>
            </a:r>
            <a:endParaRPr lang="en-GB" sz="4000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29100" y="4634596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7030A0"/>
                </a:solidFill>
              </a:rPr>
              <a:t>stop</a:t>
            </a:r>
            <a:endParaRPr lang="en-GB" sz="4000" b="1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29100" y="5342482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7030A0"/>
                </a:solidFill>
              </a:rPr>
              <a:t>start</a:t>
            </a:r>
            <a:endParaRPr lang="en-GB" sz="4000" b="1" dirty="0">
              <a:solidFill>
                <a:srgbClr val="7030A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93"/>
            <a:ext cx="1436986" cy="17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31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Learning outcomes 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525963"/>
          </a:xfrm>
        </p:spPr>
        <p:txBody>
          <a:bodyPr/>
          <a:lstStyle/>
          <a:p>
            <a:pPr marL="342900" lvl="1" indent="-342900">
              <a:buSzPct val="100000"/>
              <a:buFont typeface="Arial" panose="020B0604020202020204" pitchFamily="34" charset="0"/>
              <a:buChar char="•"/>
            </a:pPr>
            <a:r>
              <a:rPr lang="en-GB" dirty="0" smtClean="0"/>
              <a:t>Explore your understanding of your role as a Class Rep</a:t>
            </a:r>
          </a:p>
          <a:p>
            <a:pPr marL="342900" lvl="1" indent="-342900">
              <a:buSzPct val="100000"/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lvl="1" indent="-342900">
              <a:buSzPct val="100000"/>
              <a:buFont typeface="Arial" panose="020B0604020202020204" pitchFamily="34" charset="0"/>
              <a:buChar char="•"/>
            </a:pPr>
            <a:r>
              <a:rPr lang="en-GB" dirty="0" smtClean="0"/>
              <a:t>Discuss the student learning experience and explored how you can use it to improve your course’s collective experience</a:t>
            </a:r>
          </a:p>
          <a:p>
            <a:pPr marL="342900" lvl="1" indent="-342900">
              <a:buSzPct val="100000"/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lvl="1" indent="-342900">
              <a:buSzPct val="100000"/>
              <a:buFont typeface="Arial" panose="020B0604020202020204" pitchFamily="34" charset="0"/>
              <a:buChar char="•"/>
            </a:pPr>
            <a:r>
              <a:rPr lang="en-GB" dirty="0" smtClean="0"/>
              <a:t>Develop some of the skills you will use as Class Rep</a:t>
            </a:r>
          </a:p>
          <a:p>
            <a:endParaRPr lang="en-GB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36986" cy="1772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/>
              <a:t>After</a:t>
            </a:r>
            <a:r>
              <a:rPr lang="en-GB" sz="4000" dirty="0" smtClean="0"/>
              <a:t> a meeting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40294"/>
            <a:ext cx="8229600" cy="4525963"/>
          </a:xfrm>
        </p:spPr>
        <p:txBody>
          <a:bodyPr/>
          <a:lstStyle/>
          <a:p>
            <a:r>
              <a:rPr lang="en-GB" sz="2800" dirty="0" smtClean="0"/>
              <a:t>Report back to your classmates.</a:t>
            </a:r>
          </a:p>
          <a:p>
            <a:r>
              <a:rPr lang="en-GB" sz="2800" dirty="0" smtClean="0"/>
              <a:t>Check the minutes.</a:t>
            </a:r>
          </a:p>
          <a:p>
            <a:r>
              <a:rPr lang="en-GB" sz="2800" dirty="0" smtClean="0"/>
              <a:t>Do anything you have been asked to do.</a:t>
            </a:r>
          </a:p>
          <a:p>
            <a:r>
              <a:rPr lang="en-GB" sz="2800" dirty="0" smtClean="0"/>
              <a:t>Follow up any areas of concern.</a:t>
            </a:r>
          </a:p>
          <a:p>
            <a:r>
              <a:rPr lang="en-GB" sz="2800" dirty="0" smtClean="0"/>
              <a:t>Did you achieve what you wanted to achieve? If not what are you going to do about it?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36986" cy="17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5307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Closing the loop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361" y="2492896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GB" sz="2800" b="1" dirty="0" smtClean="0">
                <a:solidFill>
                  <a:srgbClr val="002060"/>
                </a:solidFill>
              </a:rPr>
              <a:t>Don’t forget to </a:t>
            </a:r>
          </a:p>
          <a:p>
            <a:pPr marL="0" indent="0" algn="ctr">
              <a:buNone/>
            </a:pPr>
            <a:r>
              <a:rPr lang="en-GB" sz="2800" b="1" dirty="0" smtClean="0">
                <a:solidFill>
                  <a:srgbClr val="002060"/>
                </a:solidFill>
              </a:rPr>
              <a:t>FEEDBACK</a:t>
            </a:r>
          </a:p>
          <a:p>
            <a:pPr marL="0" indent="0" algn="ctr">
              <a:buNone/>
            </a:pPr>
            <a:r>
              <a:rPr lang="en-GB" sz="2800" b="1" dirty="0" smtClean="0">
                <a:solidFill>
                  <a:srgbClr val="002060"/>
                </a:solidFill>
              </a:rPr>
              <a:t>what you have achieved!!</a:t>
            </a:r>
          </a:p>
          <a:p>
            <a:endParaRPr lang="en-GB" dirty="0"/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827088" y="1651000"/>
            <a:ext cx="3456880" cy="3794224"/>
            <a:chOff x="521" y="1040"/>
            <a:chExt cx="2026" cy="2209"/>
          </a:xfrm>
        </p:grpSpPr>
        <p:sp>
          <p:nvSpPr>
            <p:cNvPr id="5" name="_s3076"/>
            <p:cNvSpPr>
              <a:spLocks noChangeArrowheads="1" noTextEdit="1"/>
            </p:cNvSpPr>
            <p:nvPr/>
          </p:nvSpPr>
          <p:spPr bwMode="auto">
            <a:xfrm>
              <a:off x="785" y="1040"/>
              <a:ext cx="1499" cy="1611"/>
            </a:xfrm>
            <a:custGeom>
              <a:avLst/>
              <a:gdLst>
                <a:gd name="T0" fmla="*/ 6751087 w 21600"/>
                <a:gd name="T1" fmla="*/ 384704 h 21600"/>
                <a:gd name="T2" fmla="*/ 4229129 w 21600"/>
                <a:gd name="T3" fmla="*/ 4082238 h 21600"/>
                <a:gd name="T4" fmla="*/ 7537202 w 21600"/>
                <a:gd name="T5" fmla="*/ 4019509 h 21600"/>
                <a:gd name="T6" fmla="*/ 11086507 w 21600"/>
                <a:gd name="T7" fmla="*/ -2608243 h 21600"/>
                <a:gd name="T8" fmla="*/ 14165154 w 21600"/>
                <a:gd name="T9" fmla="*/ 2840320 h 21600"/>
                <a:gd name="T10" fmla="*/ 9768160 w 21600"/>
                <a:gd name="T11" fmla="*/ 6657024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64 h 21600"/>
                <a:gd name="T20" fmla="*/ 18430 w 21600"/>
                <a:gd name="T21" fmla="*/ 18436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2050" y="3709"/>
                  </a:moveTo>
                  <a:cubicBezTo>
                    <a:pt x="11637" y="3636"/>
                    <a:pt x="11219" y="3600"/>
                    <a:pt x="10800" y="3600"/>
                  </a:cubicBezTo>
                  <a:cubicBezTo>
                    <a:pt x="9107" y="3599"/>
                    <a:pt x="7468" y="4196"/>
                    <a:pt x="6171" y="5284"/>
                  </a:cubicBezTo>
                  <a:lnTo>
                    <a:pt x="3857" y="2526"/>
                  </a:lnTo>
                  <a:cubicBezTo>
                    <a:pt x="5802" y="894"/>
                    <a:pt x="8260" y="-1"/>
                    <a:pt x="10800" y="0"/>
                  </a:cubicBezTo>
                  <a:cubicBezTo>
                    <a:pt x="11428" y="0"/>
                    <a:pt x="12056" y="54"/>
                    <a:pt x="12675" y="164"/>
                  </a:cubicBezTo>
                  <a:lnTo>
                    <a:pt x="13144" y="-2495"/>
                  </a:lnTo>
                  <a:lnTo>
                    <a:pt x="16794" y="2717"/>
                  </a:lnTo>
                  <a:lnTo>
                    <a:pt x="11581" y="6368"/>
                  </a:lnTo>
                  <a:lnTo>
                    <a:pt x="12050" y="370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6" name="_s3077"/>
            <p:cNvSpPr>
              <a:spLocks noChangeArrowheads="1" noTextEdit="1"/>
            </p:cNvSpPr>
            <p:nvPr/>
          </p:nvSpPr>
          <p:spPr bwMode="auto">
            <a:xfrm rot="7200000">
              <a:off x="933" y="1475"/>
              <a:ext cx="1611" cy="1500"/>
            </a:xfrm>
            <a:custGeom>
              <a:avLst/>
              <a:gdLst>
                <a:gd name="T0" fmla="*/ 8367271 w 21600"/>
                <a:gd name="T1" fmla="*/ 310600 h 21600"/>
                <a:gd name="T2" fmla="*/ 5241569 w 21600"/>
                <a:gd name="T3" fmla="*/ 3295924 h 21600"/>
                <a:gd name="T4" fmla="*/ 9341584 w 21600"/>
                <a:gd name="T5" fmla="*/ 3245287 h 21600"/>
                <a:gd name="T6" fmla="*/ 13740565 w 21600"/>
                <a:gd name="T7" fmla="*/ -2105851 h 21600"/>
                <a:gd name="T8" fmla="*/ 17556223 w 21600"/>
                <a:gd name="T9" fmla="*/ 2293222 h 21600"/>
                <a:gd name="T10" fmla="*/ 12106625 w 21600"/>
                <a:gd name="T11" fmla="*/ 5374765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4 w 21600"/>
                <a:gd name="T19" fmla="*/ 3168 h 21600"/>
                <a:gd name="T20" fmla="*/ 18436 w 21600"/>
                <a:gd name="T21" fmla="*/ 18432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2050" y="3709"/>
                  </a:moveTo>
                  <a:cubicBezTo>
                    <a:pt x="11637" y="3636"/>
                    <a:pt x="11219" y="3600"/>
                    <a:pt x="10800" y="3600"/>
                  </a:cubicBezTo>
                  <a:cubicBezTo>
                    <a:pt x="9107" y="3599"/>
                    <a:pt x="7468" y="4196"/>
                    <a:pt x="6171" y="5284"/>
                  </a:cubicBezTo>
                  <a:lnTo>
                    <a:pt x="3857" y="2526"/>
                  </a:lnTo>
                  <a:cubicBezTo>
                    <a:pt x="5802" y="894"/>
                    <a:pt x="8260" y="-1"/>
                    <a:pt x="10800" y="0"/>
                  </a:cubicBezTo>
                  <a:cubicBezTo>
                    <a:pt x="11428" y="0"/>
                    <a:pt x="12056" y="54"/>
                    <a:pt x="12675" y="164"/>
                  </a:cubicBezTo>
                  <a:lnTo>
                    <a:pt x="13144" y="-2495"/>
                  </a:lnTo>
                  <a:lnTo>
                    <a:pt x="16794" y="2717"/>
                  </a:lnTo>
                  <a:lnTo>
                    <a:pt x="11581" y="6368"/>
                  </a:lnTo>
                  <a:lnTo>
                    <a:pt x="12050" y="370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" name="_s3078"/>
            <p:cNvSpPr>
              <a:spLocks noChangeArrowheads="1" noTextEdit="1"/>
            </p:cNvSpPr>
            <p:nvPr/>
          </p:nvSpPr>
          <p:spPr bwMode="auto">
            <a:xfrm rot="-7200000">
              <a:off x="525" y="1477"/>
              <a:ext cx="1611" cy="1499"/>
            </a:xfrm>
            <a:custGeom>
              <a:avLst/>
              <a:gdLst>
                <a:gd name="T0" fmla="*/ 8367271 w 21600"/>
                <a:gd name="T1" fmla="*/ 310393 h 21600"/>
                <a:gd name="T2" fmla="*/ 5241569 w 21600"/>
                <a:gd name="T3" fmla="*/ 3293727 h 21600"/>
                <a:gd name="T4" fmla="*/ 9341584 w 21600"/>
                <a:gd name="T5" fmla="*/ 3243123 h 21600"/>
                <a:gd name="T6" fmla="*/ 13740565 w 21600"/>
                <a:gd name="T7" fmla="*/ -2104447 h 21600"/>
                <a:gd name="T8" fmla="*/ 17556223 w 21600"/>
                <a:gd name="T9" fmla="*/ 2291693 h 21600"/>
                <a:gd name="T10" fmla="*/ 12106625 w 21600"/>
                <a:gd name="T11" fmla="*/ 5371182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4 w 21600"/>
                <a:gd name="T19" fmla="*/ 3170 h 21600"/>
                <a:gd name="T20" fmla="*/ 18436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2050" y="3709"/>
                  </a:moveTo>
                  <a:cubicBezTo>
                    <a:pt x="11637" y="3636"/>
                    <a:pt x="11219" y="3600"/>
                    <a:pt x="10800" y="3600"/>
                  </a:cubicBezTo>
                  <a:cubicBezTo>
                    <a:pt x="9107" y="3599"/>
                    <a:pt x="7468" y="4196"/>
                    <a:pt x="6171" y="5284"/>
                  </a:cubicBezTo>
                  <a:lnTo>
                    <a:pt x="3857" y="2526"/>
                  </a:lnTo>
                  <a:cubicBezTo>
                    <a:pt x="5802" y="894"/>
                    <a:pt x="8260" y="-1"/>
                    <a:pt x="10800" y="0"/>
                  </a:cubicBezTo>
                  <a:cubicBezTo>
                    <a:pt x="11428" y="0"/>
                    <a:pt x="12056" y="54"/>
                    <a:pt x="12675" y="164"/>
                  </a:cubicBezTo>
                  <a:lnTo>
                    <a:pt x="13144" y="-2495"/>
                  </a:lnTo>
                  <a:lnTo>
                    <a:pt x="16794" y="2717"/>
                  </a:lnTo>
                  <a:lnTo>
                    <a:pt x="11581" y="6368"/>
                  </a:lnTo>
                  <a:lnTo>
                    <a:pt x="12050" y="370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" name="_s3079"/>
            <p:cNvSpPr>
              <a:spLocks noChangeArrowheads="1"/>
            </p:cNvSpPr>
            <p:nvPr/>
          </p:nvSpPr>
          <p:spPr bwMode="auto">
            <a:xfrm>
              <a:off x="1946" y="1333"/>
              <a:ext cx="601" cy="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GB" sz="2400" b="0" dirty="0">
                  <a:solidFill>
                    <a:srgbClr val="002060"/>
                  </a:solidFill>
                </a:rPr>
                <a:t>Identify </a:t>
              </a:r>
            </a:p>
            <a:p>
              <a:pPr algn="ctr"/>
              <a:r>
                <a:rPr lang="en-GB" sz="2400" b="0" dirty="0">
                  <a:solidFill>
                    <a:srgbClr val="002060"/>
                  </a:solidFill>
                </a:rPr>
                <a:t>the issue </a:t>
              </a:r>
            </a:p>
          </p:txBody>
        </p:sp>
        <p:sp>
          <p:nvSpPr>
            <p:cNvPr id="9" name="_s3080"/>
            <p:cNvSpPr>
              <a:spLocks noChangeArrowheads="1"/>
            </p:cNvSpPr>
            <p:nvPr/>
          </p:nvSpPr>
          <p:spPr bwMode="auto">
            <a:xfrm>
              <a:off x="1292" y="2603"/>
              <a:ext cx="601" cy="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endParaRPr lang="en-GB" sz="1000" dirty="0">
                <a:solidFill>
                  <a:schemeClr val="tx2"/>
                </a:solidFill>
              </a:endParaRPr>
            </a:p>
            <a:p>
              <a:pPr algn="ctr"/>
              <a:endParaRPr lang="en-GB" sz="1000" dirty="0">
                <a:solidFill>
                  <a:schemeClr val="tx2"/>
                </a:solidFill>
              </a:endParaRPr>
            </a:p>
            <a:p>
              <a:pPr algn="ctr"/>
              <a:endParaRPr lang="en-GB" sz="1000" dirty="0">
                <a:solidFill>
                  <a:schemeClr val="tx2"/>
                </a:solidFill>
              </a:endParaRPr>
            </a:p>
            <a:p>
              <a:pPr algn="ctr"/>
              <a:r>
                <a:rPr lang="en-GB" sz="2400" b="0" dirty="0">
                  <a:solidFill>
                    <a:srgbClr val="002060"/>
                  </a:solidFill>
                </a:rPr>
                <a:t>Develop &amp; </a:t>
              </a:r>
            </a:p>
            <a:p>
              <a:pPr algn="ctr"/>
              <a:r>
                <a:rPr lang="en-GB" sz="2400" b="0" dirty="0">
                  <a:solidFill>
                    <a:srgbClr val="002060"/>
                  </a:solidFill>
                </a:rPr>
                <a:t>implement </a:t>
              </a:r>
            </a:p>
            <a:p>
              <a:pPr algn="ctr"/>
              <a:r>
                <a:rPr lang="en-GB" sz="2400" b="0" dirty="0">
                  <a:solidFill>
                    <a:srgbClr val="002060"/>
                  </a:solidFill>
                </a:rPr>
                <a:t>the solution</a:t>
              </a:r>
            </a:p>
          </p:txBody>
        </p:sp>
        <p:sp>
          <p:nvSpPr>
            <p:cNvPr id="10" name="_s3081"/>
            <p:cNvSpPr>
              <a:spLocks noChangeArrowheads="1"/>
            </p:cNvSpPr>
            <p:nvPr/>
          </p:nvSpPr>
          <p:spPr bwMode="auto">
            <a:xfrm>
              <a:off x="521" y="1334"/>
              <a:ext cx="601" cy="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GB" sz="2400" b="0" dirty="0">
                  <a:solidFill>
                    <a:srgbClr val="002060"/>
                  </a:solidFill>
                </a:rPr>
                <a:t>Feedback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36986" cy="17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8829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8800" dirty="0" smtClean="0"/>
              <a:t>Partnership Activity</a:t>
            </a:r>
            <a:endParaRPr lang="en-GB" sz="8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81"/>
            <a:ext cx="1436986" cy="17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7739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What’s the Purpose?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/>
          <a:lstStyle/>
          <a:p>
            <a:r>
              <a:rPr lang="en-GB" sz="2800" dirty="0" smtClean="0"/>
              <a:t>Help us understand the issues students face at college</a:t>
            </a:r>
          </a:p>
          <a:p>
            <a:r>
              <a:rPr lang="en-GB" sz="2800" dirty="0" smtClean="0"/>
              <a:t>Help us understand how students choose to interact with their college</a:t>
            </a:r>
          </a:p>
          <a:p>
            <a:r>
              <a:rPr lang="en-GB" sz="2800" dirty="0" smtClean="0"/>
              <a:t>Help us decide what the college and students association should work on together over the next academic year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3"/>
            <a:ext cx="1436986" cy="17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1841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is a Student Partnership Agreement?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b="1" i="1" dirty="0" smtClean="0"/>
          </a:p>
          <a:p>
            <a:pPr marL="0" indent="0">
              <a:buNone/>
            </a:pPr>
            <a:r>
              <a:rPr lang="en-GB" sz="3000" b="1" i="1" dirty="0" smtClean="0"/>
              <a:t>Section 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000" dirty="0" smtClean="0"/>
              <a:t>Describes ways in which students can affect change at college.</a:t>
            </a:r>
          </a:p>
          <a:p>
            <a:pPr marL="0" indent="0">
              <a:buNone/>
            </a:pPr>
            <a:endParaRPr lang="en-GB" sz="3000" dirty="0" smtClean="0"/>
          </a:p>
          <a:p>
            <a:pPr marL="0" indent="0">
              <a:buNone/>
            </a:pPr>
            <a:r>
              <a:rPr lang="en-GB" sz="3000" b="1" i="1" dirty="0" smtClean="0"/>
              <a:t>Section B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000" dirty="0" smtClean="0"/>
              <a:t>Describes the areas which the college and students’ association agree to work on together over the next year. 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" y="0"/>
            <a:ext cx="1436986" cy="17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0834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8229600" cy="1143000"/>
          </a:xfrm>
        </p:spPr>
        <p:txBody>
          <a:bodyPr>
            <a:noAutofit/>
          </a:bodyPr>
          <a:lstStyle/>
          <a:p>
            <a:r>
              <a:rPr lang="en-GB" sz="3600" dirty="0" smtClean="0"/>
              <a:t>How Will We Develop Our Partnership Agreement?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/>
          </a:bodyPr>
          <a:lstStyle/>
          <a:p>
            <a:r>
              <a:rPr lang="en-GB" sz="2800" dirty="0" smtClean="0"/>
              <a:t>Speak to students</a:t>
            </a:r>
          </a:p>
          <a:p>
            <a:endParaRPr lang="en-GB" sz="2800" dirty="0" smtClean="0"/>
          </a:p>
          <a:p>
            <a:r>
              <a:rPr lang="en-GB" sz="2800" dirty="0" smtClean="0"/>
              <a:t>Speak to staff</a:t>
            </a:r>
          </a:p>
          <a:p>
            <a:endParaRPr lang="en-GB" sz="2800" dirty="0" smtClean="0"/>
          </a:p>
          <a:p>
            <a:r>
              <a:rPr lang="en-GB" sz="2800" dirty="0" smtClean="0"/>
              <a:t>Present Partnership Agreement to Board of Management</a:t>
            </a:r>
          </a:p>
          <a:p>
            <a:endParaRPr lang="en-GB" sz="2800" dirty="0" smtClean="0"/>
          </a:p>
          <a:p>
            <a:r>
              <a:rPr lang="en-GB" sz="2800" dirty="0" smtClean="0"/>
              <a:t>Sign the Agreement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7" y="0"/>
            <a:ext cx="1436986" cy="17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4416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Task 1</a:t>
            </a:r>
            <a:br>
              <a:rPr lang="en-GB" dirty="0" smtClean="0"/>
            </a:br>
            <a:r>
              <a:rPr lang="en-GB" i="1" dirty="0" smtClean="0"/>
              <a:t>5 minutes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2800" b="1" dirty="0" smtClean="0"/>
          </a:p>
          <a:p>
            <a:r>
              <a:rPr lang="en-GB" sz="2800" b="1" dirty="0" smtClean="0"/>
              <a:t>Think of one thing you would like to change about your college, or one problem you’ve had with it. </a:t>
            </a:r>
          </a:p>
          <a:p>
            <a:endParaRPr lang="en-GB" sz="2800" b="1" dirty="0" smtClean="0"/>
          </a:p>
          <a:p>
            <a:endParaRPr lang="en-GB" sz="2800" b="1" dirty="0" smtClean="0"/>
          </a:p>
          <a:p>
            <a:r>
              <a:rPr lang="en-GB" sz="2800" b="1" dirty="0" smtClean="0"/>
              <a:t>Feedback to group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58329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Task 2</a:t>
            </a:r>
            <a:br>
              <a:rPr lang="en-GB" dirty="0" smtClean="0"/>
            </a:br>
            <a:r>
              <a:rPr lang="en-GB" i="1" dirty="0" smtClean="0"/>
              <a:t>5 minutes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r>
              <a:rPr lang="en-GB" sz="2800" b="1" dirty="0" smtClean="0"/>
              <a:t>Go through each example from task 1. Think about the different ways in which you, as a student, could solve each problem. Give as much detail as possible</a:t>
            </a:r>
            <a:r>
              <a:rPr lang="en-GB" sz="2800" dirty="0" smtClean="0"/>
              <a:t>.</a:t>
            </a:r>
          </a:p>
          <a:p>
            <a:endParaRPr lang="en-GB" sz="2800" dirty="0" smtClean="0"/>
          </a:p>
          <a:p>
            <a:r>
              <a:rPr lang="en-GB" sz="2800" b="1" dirty="0" smtClean="0"/>
              <a:t>Feedback to group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51310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Task 3</a:t>
            </a:r>
            <a:br>
              <a:rPr lang="en-GB" dirty="0" smtClean="0"/>
            </a:br>
            <a:r>
              <a:rPr lang="en-GB" i="1" dirty="0" smtClean="0"/>
              <a:t>5 minutes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r>
              <a:rPr lang="en-GB" sz="2800" b="1" dirty="0" smtClean="0"/>
              <a:t>Rank the issues from task 2 in terms of importance</a:t>
            </a:r>
          </a:p>
          <a:p>
            <a:endParaRPr lang="en-GB" sz="2800" b="1" dirty="0" smtClean="0"/>
          </a:p>
          <a:p>
            <a:r>
              <a:rPr lang="en-GB" sz="2800" b="1" dirty="0" smtClean="0"/>
              <a:t>Feedback to group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08392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Support available to you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40294"/>
            <a:ext cx="8229600" cy="4525963"/>
          </a:xfrm>
        </p:spPr>
        <p:txBody>
          <a:bodyPr/>
          <a:lstStyle/>
          <a:p>
            <a:pPr>
              <a:spcAft>
                <a:spcPct val="20000"/>
              </a:spcAft>
            </a:pPr>
            <a:r>
              <a:rPr lang="en-GB" sz="2800" dirty="0" smtClean="0"/>
              <a:t>Your Students’ Association/College. </a:t>
            </a:r>
          </a:p>
          <a:p>
            <a:pPr>
              <a:spcAft>
                <a:spcPct val="20000"/>
              </a:spcAft>
            </a:pPr>
            <a:r>
              <a:rPr lang="en-GB" sz="2800" dirty="0" smtClean="0"/>
              <a:t>Online training resources are available via </a:t>
            </a:r>
            <a:r>
              <a:rPr lang="en-GB" sz="2800" dirty="0" smtClean="0">
                <a:hlinkClick r:id="rId2"/>
              </a:rPr>
              <a:t>www.sparqs.ac.uk</a:t>
            </a:r>
            <a:r>
              <a:rPr lang="en-GB" sz="2800" dirty="0" smtClean="0"/>
              <a:t> </a:t>
            </a:r>
          </a:p>
          <a:p>
            <a:pPr>
              <a:spcAft>
                <a:spcPct val="20000"/>
              </a:spcAft>
            </a:pPr>
            <a:r>
              <a:rPr lang="en-GB" sz="2800" dirty="0" smtClean="0"/>
              <a:t>NUS Scotland, the national representative body, can support you. Visit </a:t>
            </a:r>
            <a:r>
              <a:rPr lang="en-GB" sz="2800" dirty="0" smtClean="0">
                <a:hlinkClick r:id="rId3"/>
              </a:rPr>
              <a:t>www.nus.org.uk</a:t>
            </a:r>
            <a:r>
              <a:rPr lang="en-GB" sz="2800" dirty="0" smtClean="0"/>
              <a:t> for more information.</a:t>
            </a:r>
          </a:p>
          <a:p>
            <a:pPr>
              <a:spcAft>
                <a:spcPct val="20000"/>
              </a:spcAft>
            </a:pPr>
            <a:r>
              <a:rPr lang="en-GB" sz="2800" dirty="0" smtClean="0"/>
              <a:t>Facebook group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36986" cy="17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18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Class Reps in </a:t>
            </a:r>
            <a:br>
              <a:rPr lang="en-GB" dirty="0" smtClean="0"/>
            </a:br>
            <a:r>
              <a:rPr lang="en-GB" dirty="0" smtClean="0"/>
              <a:t>Borders College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3768" y="2119610"/>
            <a:ext cx="8229600" cy="4525963"/>
          </a:xfrm>
        </p:spPr>
        <p:txBody>
          <a:bodyPr/>
          <a:lstStyle/>
          <a:p>
            <a:pPr>
              <a:buNone/>
              <a:defRPr/>
            </a:pPr>
            <a:r>
              <a:rPr lang="en-GB" sz="2800" dirty="0"/>
              <a:t>Each academic year, every </a:t>
            </a:r>
          </a:p>
          <a:p>
            <a:pPr>
              <a:buNone/>
              <a:defRPr/>
            </a:pPr>
            <a:r>
              <a:rPr lang="en-GB" sz="2800" dirty="0"/>
              <a:t>class elects someone </a:t>
            </a:r>
          </a:p>
          <a:p>
            <a:pPr>
              <a:buNone/>
              <a:defRPr/>
            </a:pPr>
            <a:r>
              <a:rPr lang="en-GB" sz="2800" dirty="0"/>
              <a:t>(under secret ballot) </a:t>
            </a:r>
          </a:p>
          <a:p>
            <a:pPr>
              <a:buNone/>
              <a:defRPr/>
            </a:pPr>
            <a:r>
              <a:rPr lang="en-GB" sz="2800" dirty="0"/>
              <a:t>to take forward their class </a:t>
            </a:r>
          </a:p>
          <a:p>
            <a:pPr>
              <a:buNone/>
              <a:defRPr/>
            </a:pPr>
            <a:r>
              <a:rPr lang="en-GB" sz="2800" dirty="0"/>
              <a:t>views to the </a:t>
            </a:r>
          </a:p>
          <a:p>
            <a:pPr>
              <a:buNone/>
              <a:defRPr/>
            </a:pPr>
            <a:r>
              <a:rPr lang="en-GB" sz="2800" dirty="0"/>
              <a:t>Faculty Council meetings.  </a:t>
            </a:r>
          </a:p>
          <a:p>
            <a:endParaRPr lang="en-GB" dirty="0"/>
          </a:p>
        </p:txBody>
      </p:sp>
      <p:pic>
        <p:nvPicPr>
          <p:cNvPr id="4" name="Picture 2" descr="C:\Documents and Settings\HChis\Local Settings\Temporary Internet Files\Content.IE5\NXOPSOO6\MC900301314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3528" y="2564904"/>
            <a:ext cx="1625600" cy="1817688"/>
          </a:xfrm>
          <a:prstGeom prst="rect">
            <a:avLst/>
          </a:prstGeom>
        </p:spPr>
      </p:pic>
      <p:pic>
        <p:nvPicPr>
          <p:cNvPr id="5" name="Picture 3" descr="C:\Documents and Settings\HChis\Local Settings\Temporary Internet Files\Content.IE5\ELGLCNRO\MC910217051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0284" y="4509120"/>
            <a:ext cx="1614116" cy="2045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36986" cy="17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3980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Your future Rep career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51179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spcAft>
                <a:spcPct val="20000"/>
              </a:spcAft>
            </a:pPr>
            <a:r>
              <a:rPr lang="en-GB" sz="3000" dirty="0" smtClean="0"/>
              <a:t>Online training resources are available via </a:t>
            </a:r>
            <a:r>
              <a:rPr lang="en-GB" sz="3000" dirty="0" smtClean="0">
                <a:hlinkClick r:id="rId2"/>
              </a:rPr>
              <a:t>www.sparqs.ac.uk</a:t>
            </a:r>
            <a:r>
              <a:rPr lang="en-GB" sz="3000" dirty="0" smtClean="0"/>
              <a:t> </a:t>
            </a:r>
          </a:p>
          <a:p>
            <a:pPr>
              <a:spcAft>
                <a:spcPct val="20000"/>
              </a:spcAft>
            </a:pPr>
            <a:r>
              <a:rPr lang="en-GB" sz="3000" dirty="0" smtClean="0"/>
              <a:t>If you’re interested in becoming a </a:t>
            </a:r>
            <a:r>
              <a:rPr lang="en-GB" sz="3000" dirty="0" err="1" smtClean="0"/>
              <a:t>sparqs</a:t>
            </a:r>
            <a:r>
              <a:rPr lang="en-GB" sz="3000" dirty="0" smtClean="0"/>
              <a:t> Associate Trainer, recruitment days will be held in March/April 2015.</a:t>
            </a:r>
          </a:p>
          <a:p>
            <a:pPr>
              <a:spcAft>
                <a:spcPct val="20000"/>
              </a:spcAft>
            </a:pPr>
            <a:r>
              <a:rPr lang="en-GB" sz="3000" dirty="0" smtClean="0"/>
              <a:t>For further info about any of these opportunities, contact Stephanie Millar at </a:t>
            </a:r>
            <a:r>
              <a:rPr lang="en-GB" sz="3000" dirty="0" smtClean="0">
                <a:hlinkClick r:id="rId3"/>
              </a:rPr>
              <a:t>stephanie.millar@sparqs.ac.uk</a:t>
            </a:r>
            <a:r>
              <a:rPr lang="en-GB" sz="3000" dirty="0" smtClean="0"/>
              <a:t> or phone 0131 622 6599.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7" y="0"/>
            <a:ext cx="1436986" cy="17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8611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Your future Rep career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ct val="20000"/>
              </a:spcAft>
            </a:pPr>
            <a:r>
              <a:rPr lang="en-GB" dirty="0" smtClean="0"/>
              <a:t>Online training resources are available via </a:t>
            </a:r>
            <a:r>
              <a:rPr lang="en-GB" dirty="0" smtClean="0">
                <a:hlinkClick r:id="rId2"/>
              </a:rPr>
              <a:t>www.sparqs.ac.uk</a:t>
            </a:r>
            <a:r>
              <a:rPr lang="en-GB" dirty="0" smtClean="0"/>
              <a:t> </a:t>
            </a:r>
          </a:p>
          <a:p>
            <a:pPr>
              <a:spcAft>
                <a:spcPct val="20000"/>
              </a:spcAft>
            </a:pPr>
            <a:r>
              <a:rPr lang="en-GB" dirty="0" smtClean="0"/>
              <a:t>If you’re interested in becoming a </a:t>
            </a:r>
            <a:r>
              <a:rPr lang="en-GB" dirty="0" err="1" smtClean="0"/>
              <a:t>sparqs</a:t>
            </a:r>
            <a:r>
              <a:rPr lang="en-GB" dirty="0" smtClean="0"/>
              <a:t> Associate Trainer, recruitment days will be held in March/April 2015.</a:t>
            </a:r>
          </a:p>
          <a:p>
            <a:pPr>
              <a:spcAft>
                <a:spcPct val="20000"/>
              </a:spcAft>
            </a:pPr>
            <a:r>
              <a:rPr lang="en-GB" dirty="0" smtClean="0"/>
              <a:t>For further info about any of these opportunities, contact Stephanie Millar at </a:t>
            </a:r>
            <a:r>
              <a:rPr lang="en-GB" dirty="0" smtClean="0">
                <a:hlinkClick r:id="rId3"/>
              </a:rPr>
              <a:t>stephanie.millar@sparqs.ac.uk</a:t>
            </a:r>
            <a:r>
              <a:rPr lang="en-GB" dirty="0" smtClean="0"/>
              <a:t> or phone 0131 622 6599.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36986" cy="17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0413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Learning outcomes for today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64566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GB" sz="2800" dirty="0" smtClean="0"/>
              <a:t>Reflecting on today’s training, you have;</a:t>
            </a:r>
          </a:p>
          <a:p>
            <a:pPr>
              <a:buNone/>
            </a:pPr>
            <a:endParaRPr lang="en-GB" sz="2800" dirty="0" smtClean="0"/>
          </a:p>
          <a:p>
            <a:pPr marL="342900" lvl="1" indent="-342900">
              <a:buSzPct val="100000"/>
              <a:buFont typeface="Arial" panose="020B0604020202020204" pitchFamily="34" charset="0"/>
              <a:buChar char="•"/>
            </a:pPr>
            <a:r>
              <a:rPr lang="en-GB" dirty="0" smtClean="0"/>
              <a:t>Explored your understanding of your role as a Class Rep and the importance of effective communication</a:t>
            </a:r>
          </a:p>
          <a:p>
            <a:pPr marL="342900" lvl="1" indent="-342900">
              <a:buSzPct val="100000"/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lvl="1" indent="-342900">
              <a:buSzPct val="100000"/>
              <a:buFont typeface="Arial" panose="020B0604020202020204" pitchFamily="34" charset="0"/>
              <a:buChar char="•"/>
            </a:pPr>
            <a:r>
              <a:rPr lang="en-GB" dirty="0" smtClean="0"/>
              <a:t>Discussed the student learning experience and explored how you can use it to improve your course’s collective experience</a:t>
            </a:r>
          </a:p>
          <a:p>
            <a:pPr marL="342900" lvl="1" indent="-342900">
              <a:buSzPct val="100000"/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lvl="1" indent="-342900">
              <a:buSzPct val="100000"/>
              <a:buFont typeface="Arial" panose="020B0604020202020204" pitchFamily="34" charset="0"/>
              <a:buChar char="•"/>
            </a:pPr>
            <a:r>
              <a:rPr lang="en-GB" dirty="0" smtClean="0"/>
              <a:t>Developed some of the skills you will use as Class Rep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87"/>
            <a:ext cx="1436986" cy="17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9523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8884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dirty="0"/>
              <a:t>Thank you for attending our Introductory Level Class Rep Training and for your help with the Partnership Agreement!</a:t>
            </a:r>
            <a:r>
              <a:rPr lang="en-GB" sz="2000" b="1" dirty="0" smtClean="0"/>
              <a:t/>
            </a:r>
            <a:br>
              <a:rPr lang="en-GB" sz="2000" b="1" dirty="0" smtClean="0"/>
            </a:br>
            <a:r>
              <a:rPr lang="en-GB" sz="2000" b="1" dirty="0" smtClean="0"/>
              <a:t/>
            </a:r>
            <a:br>
              <a:rPr lang="en-GB" sz="2000" b="1" dirty="0" smtClean="0"/>
            </a:br>
            <a:r>
              <a:rPr lang="en-GB" sz="2400" b="1" dirty="0" smtClean="0"/>
              <a:t>Please fill in your evaluation forms and hand them in.</a:t>
            </a:r>
          </a:p>
          <a:p>
            <a:pPr marL="0" indent="0">
              <a:buNone/>
            </a:pPr>
            <a:r>
              <a:rPr lang="en-GB" b="1" dirty="0"/>
              <a:t/>
            </a:r>
            <a:br>
              <a:rPr lang="en-GB" b="1" dirty="0"/>
            </a:br>
            <a:r>
              <a:rPr lang="en-GB" b="1" dirty="0" smtClean="0"/>
              <a:t> Helen Chisholm                       Amy Hamilton </a:t>
            </a:r>
          </a:p>
          <a:p>
            <a:pPr marL="0" indent="0">
              <a:buNone/>
            </a:pPr>
            <a:r>
              <a:rPr lang="en-GB" b="1" dirty="0" smtClean="0"/>
              <a:t>  Liaison Officer                    Development Officer</a:t>
            </a:r>
          </a:p>
          <a:p>
            <a:pPr marL="0" indent="0">
              <a:buNone/>
            </a:pPr>
            <a:r>
              <a:rPr lang="en-GB" sz="2000" b="1" dirty="0" smtClean="0">
                <a:hlinkClick r:id="rId2"/>
              </a:rPr>
              <a:t>hchisholm@borderscollege.ac.uk</a:t>
            </a:r>
            <a:r>
              <a:rPr lang="en-GB" sz="2000" b="1" dirty="0" smtClean="0"/>
              <a:t>               </a:t>
            </a:r>
            <a:r>
              <a:rPr lang="en-GB" sz="2000" b="1" dirty="0" smtClean="0">
                <a:hlinkClick r:id="rId3"/>
              </a:rPr>
              <a:t>ahamilton@borderscollege.ac.uk</a:t>
            </a:r>
            <a:r>
              <a:rPr lang="en-GB" sz="2000" b="1" dirty="0" smtClean="0"/>
              <a:t>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36986" cy="17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518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Faculty Council Meetings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5856" y="1842969"/>
            <a:ext cx="8229600" cy="4525963"/>
          </a:xfrm>
        </p:spPr>
        <p:txBody>
          <a:bodyPr/>
          <a:lstStyle/>
          <a:p>
            <a:pPr>
              <a:buNone/>
              <a:defRPr/>
            </a:pPr>
            <a:r>
              <a:rPr lang="en-GB" sz="2800" dirty="0"/>
              <a:t>These are attended by:</a:t>
            </a:r>
          </a:p>
          <a:p>
            <a:pPr>
              <a:defRPr/>
            </a:pPr>
            <a:r>
              <a:rPr lang="en-GB" sz="2800" dirty="0"/>
              <a:t>Faculty’s Class Reps</a:t>
            </a:r>
          </a:p>
          <a:p>
            <a:pPr>
              <a:defRPr/>
            </a:pPr>
            <a:r>
              <a:rPr lang="en-GB" sz="2800" dirty="0"/>
              <a:t>Head of Faculty</a:t>
            </a:r>
          </a:p>
          <a:p>
            <a:pPr>
              <a:defRPr/>
            </a:pPr>
            <a:r>
              <a:rPr lang="en-GB" sz="2800" dirty="0"/>
              <a:t>Programme Leaders</a:t>
            </a:r>
          </a:p>
          <a:p>
            <a:pPr>
              <a:defRPr/>
            </a:pPr>
            <a:r>
              <a:rPr lang="en-GB" sz="2800" dirty="0"/>
              <a:t>Lecturer</a:t>
            </a:r>
          </a:p>
          <a:p>
            <a:pPr>
              <a:defRPr/>
            </a:pPr>
            <a:r>
              <a:rPr lang="en-GB" sz="2800" dirty="0"/>
              <a:t>Vice Principal</a:t>
            </a:r>
          </a:p>
          <a:p>
            <a:pPr>
              <a:defRPr/>
            </a:pPr>
            <a:r>
              <a:rPr lang="en-GB" sz="2800" dirty="0" smtClean="0"/>
              <a:t>Students Association</a:t>
            </a:r>
            <a:endParaRPr lang="en-GB" sz="2800" dirty="0"/>
          </a:p>
          <a:p>
            <a:endParaRPr lang="en-GB" dirty="0"/>
          </a:p>
        </p:txBody>
      </p:sp>
      <p:pic>
        <p:nvPicPr>
          <p:cNvPr id="4" name="Picture 3" descr="Business FC grou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07" y="1767839"/>
            <a:ext cx="1879141" cy="1409356"/>
          </a:xfrm>
          <a:prstGeom prst="rect">
            <a:avLst/>
          </a:prstGeom>
        </p:spPr>
      </p:pic>
      <p:pic>
        <p:nvPicPr>
          <p:cNvPr id="5" name="Picture 4" descr="Creat Ind FC J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06" y="5085184"/>
            <a:ext cx="1879142" cy="1655209"/>
          </a:xfrm>
          <a:prstGeom prst="rect">
            <a:avLst/>
          </a:prstGeom>
        </p:spPr>
      </p:pic>
      <p:pic>
        <p:nvPicPr>
          <p:cNvPr id="6" name="Picture 5" descr="Care F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8493" y="3284984"/>
            <a:ext cx="1879141" cy="16419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36986" cy="17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95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Faculty Council Chair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506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800" dirty="0" smtClean="0"/>
              <a:t>Faculty Council meetings -</a:t>
            </a:r>
          </a:p>
          <a:p>
            <a:r>
              <a:rPr lang="en-GB" sz="2800" dirty="0" smtClean="0"/>
              <a:t>3 per year (</a:t>
            </a:r>
            <a:r>
              <a:rPr lang="en-GB" sz="2800" dirty="0" smtClean="0"/>
              <a:t>Nov, Feb and April/May)</a:t>
            </a:r>
          </a:p>
          <a:p>
            <a:r>
              <a:rPr lang="en-GB" sz="2800" dirty="0"/>
              <a:t>C</a:t>
            </a:r>
            <a:r>
              <a:rPr lang="en-GB" sz="2800" dirty="0" smtClean="0"/>
              <a:t>haired by a Class Rep from the previous year </a:t>
            </a:r>
          </a:p>
          <a:p>
            <a:r>
              <a:rPr lang="en-GB" sz="2800" dirty="0" smtClean="0"/>
              <a:t>Election for Chair held at the April/May meeting</a:t>
            </a:r>
          </a:p>
          <a:p>
            <a:r>
              <a:rPr lang="en-GB" sz="2800" dirty="0" smtClean="0"/>
              <a:t>Each Faculty Council Chair automatically becomes a member of the Borders College Students Association Student Representative Council.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87"/>
            <a:ext cx="1436986" cy="17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22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3851" y="2469729"/>
            <a:ext cx="4104456" cy="162644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GB" sz="2800" dirty="0">
                <a:solidFill>
                  <a:srgbClr val="C00000"/>
                </a:solidFill>
              </a:rPr>
              <a:t>S</a:t>
            </a:r>
            <a:r>
              <a:rPr lang="en-GB" sz="2800" dirty="0"/>
              <a:t>tudent </a:t>
            </a:r>
            <a:r>
              <a:rPr lang="en-GB" sz="2800" dirty="0">
                <a:solidFill>
                  <a:srgbClr val="002060"/>
                </a:solidFill>
              </a:rPr>
              <a:t>R</a:t>
            </a:r>
            <a:r>
              <a:rPr lang="en-GB" sz="2800" dirty="0"/>
              <a:t>epresentative </a:t>
            </a:r>
          </a:p>
          <a:p>
            <a:pPr marL="0" indent="0">
              <a:buNone/>
              <a:defRPr/>
            </a:pPr>
            <a:r>
              <a:rPr lang="en-GB" sz="2800" dirty="0" smtClean="0">
                <a:solidFill>
                  <a:srgbClr val="C00000"/>
                </a:solidFill>
              </a:rPr>
              <a:t>	C</a:t>
            </a:r>
            <a:r>
              <a:rPr lang="en-GB" sz="2800" dirty="0" smtClean="0"/>
              <a:t>ouncil</a:t>
            </a:r>
            <a:endParaRPr lang="en-GB" dirty="0"/>
          </a:p>
        </p:txBody>
      </p:sp>
      <p:pic>
        <p:nvPicPr>
          <p:cNvPr id="4" name="Picture 4" descr="E:\SA Pics\DSC_048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18" t="10595" r="40624" b="44703"/>
          <a:stretch/>
        </p:blipFill>
        <p:spPr bwMode="auto">
          <a:xfrm>
            <a:off x="6041883" y="395541"/>
            <a:ext cx="998603" cy="125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E:\SA Pics\DSC_048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97" t="10595" r="46875" b="40590"/>
          <a:stretch/>
        </p:blipFill>
        <p:spPr bwMode="auto">
          <a:xfrm>
            <a:off x="7766818" y="494888"/>
            <a:ext cx="801452" cy="115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E:\SA Pics\DSC_049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3" t="17064" r="49219" b="45825"/>
          <a:stretch/>
        </p:blipFill>
        <p:spPr bwMode="auto">
          <a:xfrm>
            <a:off x="2900552" y="395541"/>
            <a:ext cx="940003" cy="123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E:\SA Pics\DSC_050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1" t="17065" r="32712" b="27855"/>
          <a:stretch/>
        </p:blipFill>
        <p:spPr bwMode="auto">
          <a:xfrm>
            <a:off x="4430449" y="395541"/>
            <a:ext cx="931261" cy="126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E:\DCIM\119___10\IMG_043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52" t="7966" r="36379" b="74416"/>
          <a:stretch/>
        </p:blipFill>
        <p:spPr bwMode="auto">
          <a:xfrm>
            <a:off x="1103545" y="395541"/>
            <a:ext cx="955094" cy="120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E:\DCIM\120___11\IMG_047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8" r="11631" b="12413"/>
          <a:stretch/>
        </p:blipFill>
        <p:spPr bwMode="auto">
          <a:xfrm>
            <a:off x="1088602" y="2037678"/>
            <a:ext cx="969428" cy="104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E:\DCIM\120___11\IMG_0471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2" t="3907" r="18765"/>
          <a:stretch/>
        </p:blipFill>
        <p:spPr bwMode="auto">
          <a:xfrm>
            <a:off x="1088602" y="3988934"/>
            <a:ext cx="970037" cy="114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E:\DCIM\120___11\IMG_0473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4" t="7159" r="38889" b="20826"/>
          <a:stretch/>
        </p:blipFill>
        <p:spPr bwMode="auto">
          <a:xfrm>
            <a:off x="2900551" y="4500225"/>
            <a:ext cx="940003" cy="138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E:\SA Pics\DSC_049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3" t="17064" r="49219" b="45825"/>
          <a:stretch/>
        </p:blipFill>
        <p:spPr bwMode="auto">
          <a:xfrm>
            <a:off x="4534046" y="4500225"/>
            <a:ext cx="940003" cy="138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 descr="E:\DCIM\120___11\IMG_0475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28" t="21685" r="34568" b="36627"/>
          <a:stretch/>
        </p:blipFill>
        <p:spPr bwMode="auto">
          <a:xfrm>
            <a:off x="7681995" y="2837049"/>
            <a:ext cx="971097" cy="117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\\sbc-file01\share\Photographs\BC0017275.bmp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4" t="2042" r="9898" b="1"/>
          <a:stretch/>
        </p:blipFill>
        <p:spPr bwMode="auto">
          <a:xfrm>
            <a:off x="6041883" y="4500225"/>
            <a:ext cx="998603" cy="138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55576" y="1656043"/>
            <a:ext cx="2964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Admin Officer</a:t>
            </a:r>
            <a:endParaRPr lang="en-GB" sz="1800" dirty="0"/>
          </a:p>
        </p:txBody>
      </p:sp>
      <p:sp>
        <p:nvSpPr>
          <p:cNvPr id="16" name="TextBox 15"/>
          <p:cNvSpPr txBox="1"/>
          <p:nvPr/>
        </p:nvSpPr>
        <p:spPr>
          <a:xfrm>
            <a:off x="3165422" y="1643996"/>
            <a:ext cx="1730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VP</a:t>
            </a:r>
            <a:endParaRPr lang="en-GB" sz="1800" dirty="0"/>
          </a:p>
        </p:txBody>
      </p:sp>
      <p:sp>
        <p:nvSpPr>
          <p:cNvPr id="17" name="TextBox 16"/>
          <p:cNvSpPr txBox="1"/>
          <p:nvPr/>
        </p:nvSpPr>
        <p:spPr>
          <a:xfrm>
            <a:off x="4430449" y="1609876"/>
            <a:ext cx="2185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President</a:t>
            </a:r>
            <a:endParaRPr lang="en-GB" sz="1800" dirty="0"/>
          </a:p>
        </p:txBody>
      </p:sp>
      <p:sp>
        <p:nvSpPr>
          <p:cNvPr id="18" name="TextBox 17"/>
          <p:cNvSpPr txBox="1"/>
          <p:nvPr/>
        </p:nvSpPr>
        <p:spPr>
          <a:xfrm>
            <a:off x="6275600" y="1644893"/>
            <a:ext cx="1741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VP</a:t>
            </a:r>
            <a:endParaRPr lang="en-GB" sz="1800" dirty="0"/>
          </a:p>
        </p:txBody>
      </p:sp>
      <p:sp>
        <p:nvSpPr>
          <p:cNvPr id="19" name="TextBox 18"/>
          <p:cNvSpPr txBox="1"/>
          <p:nvPr/>
        </p:nvSpPr>
        <p:spPr>
          <a:xfrm>
            <a:off x="7293982" y="1668346"/>
            <a:ext cx="3071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Equalities Officer</a:t>
            </a:r>
            <a:endParaRPr lang="en-GB" sz="1800" dirty="0"/>
          </a:p>
        </p:txBody>
      </p:sp>
      <p:sp>
        <p:nvSpPr>
          <p:cNvPr id="20" name="TextBox 19"/>
          <p:cNvSpPr txBox="1"/>
          <p:nvPr/>
        </p:nvSpPr>
        <p:spPr>
          <a:xfrm>
            <a:off x="827584" y="3079081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Access Chair</a:t>
            </a:r>
            <a:endParaRPr lang="en-GB" sz="1800" dirty="0"/>
          </a:p>
        </p:txBody>
      </p:sp>
      <p:sp>
        <p:nvSpPr>
          <p:cNvPr id="21" name="TextBox 20"/>
          <p:cNvSpPr txBox="1"/>
          <p:nvPr/>
        </p:nvSpPr>
        <p:spPr>
          <a:xfrm>
            <a:off x="1078663" y="5242718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Business Chair</a:t>
            </a:r>
            <a:endParaRPr lang="en-GB" sz="1800" dirty="0"/>
          </a:p>
        </p:txBody>
      </p:sp>
      <p:sp>
        <p:nvSpPr>
          <p:cNvPr id="22" name="TextBox 21"/>
          <p:cNvSpPr txBox="1"/>
          <p:nvPr/>
        </p:nvSpPr>
        <p:spPr>
          <a:xfrm>
            <a:off x="3090500" y="5889049"/>
            <a:ext cx="1258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Care Chair</a:t>
            </a:r>
            <a:endParaRPr lang="en-GB" sz="1800" dirty="0"/>
          </a:p>
        </p:txBody>
      </p:sp>
      <p:sp>
        <p:nvSpPr>
          <p:cNvPr id="23" name="TextBox 22"/>
          <p:cNvSpPr txBox="1"/>
          <p:nvPr/>
        </p:nvSpPr>
        <p:spPr>
          <a:xfrm>
            <a:off x="4644008" y="6132205"/>
            <a:ext cx="1397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err="1" smtClean="0"/>
              <a:t>Landbased</a:t>
            </a:r>
            <a:r>
              <a:rPr lang="en-GB" sz="1800" dirty="0" smtClean="0"/>
              <a:t> Chair</a:t>
            </a:r>
            <a:endParaRPr lang="en-GB" sz="1800" dirty="0"/>
          </a:p>
        </p:txBody>
      </p:sp>
      <p:sp>
        <p:nvSpPr>
          <p:cNvPr id="24" name="TextBox 23"/>
          <p:cNvSpPr txBox="1"/>
          <p:nvPr/>
        </p:nvSpPr>
        <p:spPr>
          <a:xfrm>
            <a:off x="6275600" y="6132205"/>
            <a:ext cx="8709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Creative Industries Chair</a:t>
            </a:r>
            <a:endParaRPr lang="en-GB" sz="1800" dirty="0"/>
          </a:p>
        </p:txBody>
      </p:sp>
      <p:sp>
        <p:nvSpPr>
          <p:cNvPr id="25" name="TextBox 24"/>
          <p:cNvSpPr txBox="1"/>
          <p:nvPr/>
        </p:nvSpPr>
        <p:spPr>
          <a:xfrm>
            <a:off x="7681995" y="4077072"/>
            <a:ext cx="1354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Construction Chair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626036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auto">
          <a:prstGeom prst="flowChartPunchedTap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2800" dirty="0" smtClean="0">
                <a:solidFill>
                  <a:schemeClr val="accent5">
                    <a:lumMod val="25000"/>
                  </a:schemeClr>
                </a:solidFill>
              </a:rPr>
              <a:t>Student Representation on College Committees</a:t>
            </a:r>
            <a:endParaRPr lang="en-GB" sz="28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 bwMode="auto">
          <a:xfrm>
            <a:off x="416299" y="1745357"/>
            <a:ext cx="1810544" cy="1540767"/>
          </a:xfrm>
          <a:prstGeom prst="roundRect">
            <a:avLst/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Gill Sans MT" pitchFamily="34" charset="0"/>
                <a:cs typeface="Arial" charset="0"/>
              </a:rPr>
              <a:t>Students</a:t>
            </a:r>
            <a:r>
              <a:rPr kumimoji="0" lang="en-GB" sz="1800" b="1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Gill Sans MT" pitchFamily="34" charset="0"/>
                <a:cs typeface="Arial" charset="0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Gill Sans MT" pitchFamily="34" charset="0"/>
                <a:cs typeface="Arial" charset="0"/>
              </a:rPr>
              <a:t>Association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Gill Sans MT" pitchFamily="34" charset="0"/>
                <a:cs typeface="Arial" charset="0"/>
              </a:rPr>
              <a:t>Executive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Gill Sans MT" pitchFamily="34" charset="0"/>
                <a:cs typeface="Arial" charset="0"/>
              </a:rPr>
              <a:t>Committee</a:t>
            </a:r>
            <a:endParaRPr kumimoji="0" lang="en-GB" sz="18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Gill Sans MT" pitchFamily="34" charset="0"/>
              <a:cs typeface="Arial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500034" y="4404051"/>
            <a:ext cx="1643074" cy="121444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Gill Sans MT" pitchFamily="34" charset="0"/>
                <a:cs typeface="Arial" charset="0"/>
              </a:rPr>
              <a:t> Faculty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Gill Sans MT" pitchFamily="34" charset="0"/>
                <a:cs typeface="Arial" charset="0"/>
              </a:rPr>
              <a:t>Council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Gill Sans MT" pitchFamily="34" charset="0"/>
                <a:cs typeface="Arial" charset="0"/>
              </a:rPr>
              <a:t>Chairs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0100" y="3429000"/>
            <a:ext cx="642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+</a:t>
            </a:r>
            <a:endParaRPr lang="en-GB" sz="5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0298" y="3286124"/>
            <a:ext cx="500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=</a:t>
            </a:r>
            <a:endParaRPr lang="en-GB" sz="5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215074" y="1643050"/>
            <a:ext cx="2643206" cy="407196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latin typeface="Gill Sans MT" pitchFamily="34" charset="0"/>
                <a:cs typeface="Arial" charset="0"/>
              </a:rPr>
              <a:t>Committees: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 MT" pitchFamily="34" charset="0"/>
              <a:cs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800" dirty="0" smtClean="0">
                <a:solidFill>
                  <a:schemeClr val="accent5">
                    <a:lumMod val="10000"/>
                  </a:schemeClr>
                </a:solidFill>
              </a:rPr>
              <a:t>Academic Board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Gill Sans MT" pitchFamily="34" charset="0"/>
                <a:cs typeface="Arial" charset="0"/>
              </a:rPr>
              <a:t>Board</a:t>
            </a:r>
            <a:r>
              <a:rPr kumimoji="0" lang="en-GB" sz="1800" b="1" i="0" u="none" strike="noStrike" cap="none" normalizeH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Gill Sans MT" pitchFamily="34" charset="0"/>
                <a:cs typeface="Arial" charset="0"/>
              </a:rPr>
              <a:t> of Management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800" baseline="0" dirty="0" smtClean="0">
                <a:solidFill>
                  <a:schemeClr val="accent5">
                    <a:lumMod val="10000"/>
                  </a:schemeClr>
                </a:solidFill>
              </a:rPr>
              <a:t>Campus</a:t>
            </a:r>
            <a:r>
              <a:rPr lang="en-GB" sz="1800" dirty="0" smtClean="0">
                <a:solidFill>
                  <a:schemeClr val="accent5">
                    <a:lumMod val="10000"/>
                  </a:schemeClr>
                </a:solidFill>
              </a:rPr>
              <a:t> Management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Gill Sans MT" pitchFamily="34" charset="0"/>
                <a:cs typeface="Arial" charset="0"/>
              </a:rPr>
              <a:t>Curriculum</a:t>
            </a:r>
            <a:r>
              <a:rPr kumimoji="0" lang="en-GB" sz="1800" b="1" i="0" u="none" strike="noStrike" cap="none" normalizeH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Gill Sans MT" pitchFamily="34" charset="0"/>
                <a:cs typeface="Arial" charset="0"/>
              </a:rPr>
              <a:t> &amp; Quality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800" baseline="0" dirty="0" smtClean="0">
                <a:solidFill>
                  <a:schemeClr val="accent5">
                    <a:lumMod val="10000"/>
                  </a:schemeClr>
                </a:solidFill>
              </a:rPr>
              <a:t>Enrolment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normalizeH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Gill Sans MT" pitchFamily="34" charset="0"/>
                <a:cs typeface="Arial" charset="0"/>
              </a:rPr>
              <a:t>Equality &amp; Diversity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800" baseline="0" dirty="0" smtClean="0">
                <a:solidFill>
                  <a:schemeClr val="accent5">
                    <a:lumMod val="10000"/>
                  </a:schemeClr>
                </a:solidFill>
              </a:rPr>
              <a:t>Finance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normalizeH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Gill Sans MT" pitchFamily="34" charset="0"/>
                <a:cs typeface="Arial" charset="0"/>
              </a:rPr>
              <a:t>FM Users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800" baseline="0" dirty="0" smtClean="0">
                <a:solidFill>
                  <a:schemeClr val="accent5">
                    <a:lumMod val="10000"/>
                  </a:schemeClr>
                </a:solidFill>
              </a:rPr>
              <a:t>Health</a:t>
            </a:r>
            <a:r>
              <a:rPr lang="en-GB" sz="1800" dirty="0" smtClean="0">
                <a:solidFill>
                  <a:schemeClr val="accent5">
                    <a:lumMod val="10000"/>
                  </a:schemeClr>
                </a:solidFill>
              </a:rPr>
              <a:t> &amp; Safety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Gill Sans MT" pitchFamily="34" charset="0"/>
                <a:cs typeface="Arial" charset="0"/>
              </a:rPr>
              <a:t>ICT</a:t>
            </a:r>
            <a:r>
              <a:rPr kumimoji="0" lang="en-GB" sz="1800" b="1" i="0" u="none" strike="noStrike" cap="none" normalizeH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Gill Sans MT" pitchFamily="34" charset="0"/>
                <a:cs typeface="Arial" charset="0"/>
              </a:rPr>
              <a:t> Users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800" baseline="0" dirty="0" smtClean="0">
                <a:solidFill>
                  <a:schemeClr val="accent5">
                    <a:lumMod val="10000"/>
                  </a:schemeClr>
                </a:solidFill>
              </a:rPr>
              <a:t>Library</a:t>
            </a:r>
            <a:r>
              <a:rPr lang="en-GB" sz="1800" dirty="0" smtClean="0">
                <a:solidFill>
                  <a:schemeClr val="accent5">
                    <a:lumMod val="10000"/>
                  </a:schemeClr>
                </a:solidFill>
              </a:rPr>
              <a:t> Users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Gill Sans MT" pitchFamily="34" charset="0"/>
                <a:cs typeface="Arial" charset="0"/>
              </a:rPr>
              <a:t>Sustainability</a:t>
            </a:r>
          </a:p>
        </p:txBody>
      </p:sp>
      <p:sp>
        <p:nvSpPr>
          <p:cNvPr id="10" name="Notched Right Arrow 9"/>
          <p:cNvSpPr/>
          <p:nvPr/>
        </p:nvSpPr>
        <p:spPr bwMode="auto">
          <a:xfrm>
            <a:off x="3357554" y="2857496"/>
            <a:ext cx="2786082" cy="1785950"/>
          </a:xfrm>
          <a:prstGeom prst="notch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latin typeface="Gill Sans MT" pitchFamily="34" charset="0"/>
                <a:cs typeface="Arial" charset="0"/>
              </a:rPr>
              <a:t>Student</a:t>
            </a:r>
            <a:r>
              <a:rPr kumimoji="0" lang="en-GB" sz="1800" b="1" i="0" u="none" strike="noStrike" cap="none" normalizeH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latin typeface="Gill Sans MT" pitchFamily="34" charset="0"/>
                <a:cs typeface="Arial" charset="0"/>
              </a:rPr>
              <a:t> Representative Council</a:t>
            </a:r>
            <a:endParaRPr kumimoji="0" lang="en-GB" sz="18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latin typeface="Gill Sans MT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910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Why have Class Reps?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35806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	In small groups, discuss why you think it is so 	important to have Class Reps, what their role is. 	what skills they need and what they get out of it.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36986" cy="17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360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Rep skills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5141168"/>
          </a:xfrm>
        </p:spPr>
        <p:txBody>
          <a:bodyPr>
            <a:normAutofit fontScale="85000" lnSpcReduction="20000"/>
          </a:bodyPr>
          <a:lstStyle/>
          <a:p>
            <a:r>
              <a:rPr lang="en-GB" sz="3300" dirty="0" smtClean="0"/>
              <a:t>Communication </a:t>
            </a:r>
          </a:p>
          <a:p>
            <a:r>
              <a:rPr lang="en-GB" sz="3300" dirty="0" smtClean="0"/>
              <a:t>Networking</a:t>
            </a:r>
          </a:p>
          <a:p>
            <a:r>
              <a:rPr lang="en-GB" sz="3300" dirty="0" smtClean="0"/>
              <a:t>Relationship building</a:t>
            </a:r>
          </a:p>
          <a:p>
            <a:r>
              <a:rPr lang="en-GB" sz="3300" dirty="0" smtClean="0"/>
              <a:t>Reflection</a:t>
            </a:r>
          </a:p>
          <a:p>
            <a:r>
              <a:rPr lang="en-GB" sz="3300" dirty="0" smtClean="0"/>
              <a:t>Presentation</a:t>
            </a:r>
          </a:p>
          <a:p>
            <a:r>
              <a:rPr lang="en-GB" sz="3300" dirty="0" smtClean="0"/>
              <a:t>Listening </a:t>
            </a:r>
          </a:p>
          <a:p>
            <a:r>
              <a:rPr lang="en-GB" sz="3300" dirty="0" smtClean="0"/>
              <a:t>Organisation.</a:t>
            </a:r>
          </a:p>
          <a:p>
            <a:r>
              <a:rPr lang="en-GB" sz="3300" dirty="0" smtClean="0"/>
              <a:t>Report writing.</a:t>
            </a:r>
          </a:p>
          <a:p>
            <a:r>
              <a:rPr lang="en-GB" sz="3300" dirty="0" smtClean="0"/>
              <a:t>Diplomacy.</a:t>
            </a:r>
          </a:p>
          <a:p>
            <a:r>
              <a:rPr lang="en-GB" sz="3300" dirty="0" smtClean="0"/>
              <a:t>Negotiation. </a:t>
            </a:r>
          </a:p>
          <a:p>
            <a:r>
              <a:rPr lang="en-GB" sz="3300" dirty="0" smtClean="0"/>
              <a:t>Research.</a:t>
            </a:r>
          </a:p>
          <a:p>
            <a:r>
              <a:rPr lang="en-GB" sz="3300" dirty="0" smtClean="0"/>
              <a:t>Time management / prioritisation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36986" cy="17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122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</TotalTime>
  <Words>874</Words>
  <Application>Microsoft Office PowerPoint</Application>
  <PresentationFormat>On-screen Show (4:3)</PresentationFormat>
  <Paragraphs>203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 Introductory Level  Course Rep Training </vt:lpstr>
      <vt:lpstr>Learning outcomes </vt:lpstr>
      <vt:lpstr>Class Reps in  Borders College</vt:lpstr>
      <vt:lpstr>Faculty Council Meetings</vt:lpstr>
      <vt:lpstr>Faculty Council Chair</vt:lpstr>
      <vt:lpstr>PowerPoint Presentation</vt:lpstr>
      <vt:lpstr>Student Representation on College Committees</vt:lpstr>
      <vt:lpstr>Why have Class Reps?</vt:lpstr>
      <vt:lpstr>Rep skills</vt:lpstr>
      <vt:lpstr>PowerPoint Presentation</vt:lpstr>
      <vt:lpstr>PowerPoint Presentation</vt:lpstr>
      <vt:lpstr>PowerPoint Presentation</vt:lpstr>
      <vt:lpstr>PowerPoint Presentation</vt:lpstr>
      <vt:lpstr>Attending  Faculty Council meetings</vt:lpstr>
      <vt:lpstr>Before a meeting</vt:lpstr>
      <vt:lpstr>Gathering student opinion</vt:lpstr>
      <vt:lpstr>During a meeting</vt:lpstr>
      <vt:lpstr>The A,B,C,D of Effective Feedback</vt:lpstr>
      <vt:lpstr>PowerPoint Presentation</vt:lpstr>
      <vt:lpstr>After a meeting</vt:lpstr>
      <vt:lpstr>Closing the loop</vt:lpstr>
      <vt:lpstr>PowerPoint Presentation</vt:lpstr>
      <vt:lpstr>What’s the Purpose?</vt:lpstr>
      <vt:lpstr>What is a Student Partnership Agreement?</vt:lpstr>
      <vt:lpstr>How Will We Develop Our Partnership Agreement?</vt:lpstr>
      <vt:lpstr>Task 1 5 minutes</vt:lpstr>
      <vt:lpstr>Task 2 5 minutes</vt:lpstr>
      <vt:lpstr>Task 3 5 minutes</vt:lpstr>
      <vt:lpstr>Support available to you</vt:lpstr>
      <vt:lpstr>Your future Rep career</vt:lpstr>
      <vt:lpstr>Your future Rep career</vt:lpstr>
      <vt:lpstr>Learning outcomes for today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Introductory Level  Course Rep Training</dc:title>
  <dc:creator>Amy Hamilton</dc:creator>
  <cp:lastModifiedBy>Amy Hamilton</cp:lastModifiedBy>
  <cp:revision>23</cp:revision>
  <dcterms:created xsi:type="dcterms:W3CDTF">2015-04-23T10:11:13Z</dcterms:created>
  <dcterms:modified xsi:type="dcterms:W3CDTF">2015-04-23T13:37:31Z</dcterms:modified>
</cp:coreProperties>
</file>